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2" r:id="rId4"/>
    <p:sldId id="258" r:id="rId5"/>
    <p:sldId id="284" r:id="rId6"/>
    <p:sldId id="276" r:id="rId7"/>
    <p:sldId id="277" r:id="rId8"/>
    <p:sldId id="278" r:id="rId9"/>
    <p:sldId id="279" r:id="rId10"/>
    <p:sldId id="280" r:id="rId11"/>
    <p:sldId id="282" r:id="rId12"/>
    <p:sldId id="281" r:id="rId13"/>
    <p:sldId id="283" r:id="rId1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344"/>
    <p:restoredTop sz="94580"/>
  </p:normalViewPr>
  <p:slideViewPr>
    <p:cSldViewPr>
      <p:cViewPr varScale="1">
        <p:scale>
          <a:sx n="84" d="100"/>
          <a:sy n="84" d="100"/>
        </p:scale>
        <p:origin x="-1566" y="-78"/>
      </p:cViewPr>
      <p:guideLst>
        <p:guide orient="horz" pos="2131"/>
        <p:guide pos="284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260648"/>
            <a:ext cx="4357686" cy="645160"/>
          </a:xfrm>
          <a:prstGeom prst="rect">
            <a:avLst/>
          </a:prstGeom>
        </p:spPr>
        <p:txBody>
          <a:bodyPr wrap="square">
            <a:spAutoFit/>
          </a:bodyPr>
          <a:lstStyle/>
          <a:p>
            <a:pPr lvl="0" fontAlgn="base">
              <a:lnSpc>
                <a:spcPct val="200000"/>
              </a:lnSpc>
              <a:spcBef>
                <a:spcPct val="0"/>
              </a:spcBef>
              <a:spcAft>
                <a:spcPct val="0"/>
              </a:spcAft>
            </a:pPr>
            <a:r>
              <a:rPr lang="en-US" altLang="zh-CN" b="1" dirty="0" smtClean="0">
                <a:solidFill>
                  <a:schemeClr val="accent1">
                    <a:lumMod val="75000"/>
                  </a:schemeClr>
                </a:solidFill>
                <a:latin typeface="微软雅黑" panose="020B0503020204020204" pitchFamily="34" charset="-122"/>
                <a:ea typeface="微软雅黑" panose="020B0503020204020204" pitchFamily="34" charset="-122"/>
                <a:cs typeface="Calibri" panose="020F0502020204030204" pitchFamily="34" charset="0"/>
              </a:rPr>
              <a:t>2019</a:t>
            </a:r>
            <a:r>
              <a:rPr lang="zh-CN" altLang="en-US" b="1" dirty="0" smtClean="0">
                <a:solidFill>
                  <a:schemeClr val="accent1">
                    <a:lumMod val="75000"/>
                  </a:schemeClr>
                </a:solidFill>
                <a:latin typeface="微软雅黑" panose="020B0503020204020204" pitchFamily="34" charset="-122"/>
                <a:ea typeface="微软雅黑" panose="020B0503020204020204" pitchFamily="34" charset="-122"/>
                <a:cs typeface="Calibri" panose="020F0502020204030204" pitchFamily="34" charset="0"/>
              </a:rPr>
              <a:t>年社科普及资助项目实施情况报告</a:t>
            </a:r>
            <a:endParaRPr lang="zh-CN" altLang="en-US" b="1" dirty="0">
              <a:solidFill>
                <a:schemeClr val="accent1">
                  <a:lumMod val="75000"/>
                </a:schemeClr>
              </a:solidFill>
              <a:latin typeface="微软雅黑" panose="020B0503020204020204" pitchFamily="34" charset="-122"/>
              <a:ea typeface="微软雅黑" panose="020B0503020204020204" pitchFamily="34" charset="-122"/>
              <a:cs typeface="宋体" panose="02010600030101010101" pitchFamily="2" charset="-122"/>
            </a:endParaRPr>
          </a:p>
        </p:txBody>
      </p:sp>
      <p:sp>
        <p:nvSpPr>
          <p:cNvPr id="11" name="矩形 10"/>
          <p:cNvSpPr/>
          <p:nvPr/>
        </p:nvSpPr>
        <p:spPr>
          <a:xfrm>
            <a:off x="2411760" y="4293096"/>
            <a:ext cx="2162772" cy="1066959"/>
          </a:xfrm>
          <a:prstGeom prst="rect">
            <a:avLst/>
          </a:prstGeom>
          <a:noFill/>
        </p:spPr>
        <p:txBody>
          <a:bodyPr wrap="none" lIns="91440" tIns="45720" rIns="91440" bIns="45720">
            <a:spAutoFit/>
          </a:bodyPr>
          <a:lstStyle/>
          <a:p>
            <a:pPr algn="ctr">
              <a:lnSpc>
                <a:spcPts val="3800"/>
              </a:lnSpc>
            </a:pPr>
            <a:r>
              <a:rPr lang="zh-CN" altLang="en-US" sz="2800" kern="0" spc="100" dirty="0" smtClean="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实施</a:t>
            </a:r>
            <a:r>
              <a:rPr lang="zh-CN" altLang="en-US" sz="2800" kern="0" spc="100" dirty="0" smtClean="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单位：</a:t>
            </a:r>
            <a:endParaRPr lang="en-US" altLang="zh-CN" sz="2800" kern="0" spc="100" dirty="0" smtClean="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a:p>
            <a:pPr>
              <a:lnSpc>
                <a:spcPts val="3800"/>
              </a:lnSpc>
            </a:pPr>
            <a:r>
              <a:rPr lang="zh-CN" altLang="en-US" sz="2800" kern="0" spc="100" dirty="0" smtClean="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 汇报时间：</a:t>
            </a:r>
            <a:endParaRPr lang="en-US" altLang="zh-CN" sz="2800" kern="0" spc="100"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sp>
        <p:nvSpPr>
          <p:cNvPr id="4" name="矩形 3"/>
          <p:cNvSpPr/>
          <p:nvPr/>
        </p:nvSpPr>
        <p:spPr>
          <a:xfrm>
            <a:off x="346709" y="1928426"/>
            <a:ext cx="4711546" cy="923330"/>
          </a:xfrm>
          <a:prstGeom prst="rect">
            <a:avLst/>
          </a:prstGeom>
          <a:noFill/>
        </p:spPr>
        <p:txBody>
          <a:bodyPr wrap="none" lIns="91440" tIns="45720" rIns="91440" bIns="45720">
            <a:spAutoFit/>
          </a:bodyPr>
          <a:lstStyle/>
          <a:p>
            <a:pPr algn="ctr"/>
            <a:r>
              <a:rPr lang="zh-CN" altLang="en-US"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黑体" panose="02010609060101010101" pitchFamily="49" charset="-122"/>
                <a:ea typeface="黑体" panose="02010609060101010101" pitchFamily="49" charset="-122"/>
              </a:rPr>
              <a:t>   项目名称：</a:t>
            </a:r>
            <a:endParaRPr lang="zh-CN" alt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r>
              <a:rPr lang="zh-CN" altLang="en-US" sz="2800" b="1" dirty="0" smtClean="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经费使用</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cxnSp>
        <p:nvCxnSpPr>
          <p:cNvPr id="10" name="直接连接符 9"/>
          <p:cNvCxnSpPr/>
          <p:nvPr/>
        </p:nvCxnSpPr>
        <p:spPr>
          <a:xfrm>
            <a:off x="0" y="836712"/>
            <a:ext cx="4067944" cy="0"/>
          </a:xfrm>
          <a:prstGeom prst="line">
            <a:avLst/>
          </a:prstGeom>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1214414" y="2143116"/>
            <a:ext cx="6929486" cy="224536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提示</a:t>
            </a:r>
            <a:endPar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endParaRPr>
          </a:p>
          <a:p>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     </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经费到位和使用情况，重点项目资助经费</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30000</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元，一般项目资助经费</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5000</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元，优秀基地</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sym typeface="+mn-ea"/>
              </a:rPr>
              <a:t>项目</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资助经费</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20000</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元，新认定基地</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sym typeface="+mn-ea"/>
              </a:rPr>
              <a:t>项目</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资助经费</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10000</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元</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r>
              <a:rPr lang="zh-CN" altLang="en-US" sz="2800" b="1" dirty="0" smtClean="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项目自评</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cxnSp>
        <p:nvCxnSpPr>
          <p:cNvPr id="10" name="直接连接符 9"/>
          <p:cNvCxnSpPr/>
          <p:nvPr/>
        </p:nvCxnSpPr>
        <p:spPr>
          <a:xfrm>
            <a:off x="0" y="836712"/>
            <a:ext cx="4067944" cy="0"/>
          </a:xfrm>
          <a:prstGeom prst="line">
            <a:avLst/>
          </a:prstGeom>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1214414" y="2143116"/>
            <a:ext cx="7143800" cy="1815882"/>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提示</a:t>
            </a:r>
            <a:endPar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endParaRPr>
          </a:p>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    围绕项目实施情况和经费使用情况，总结在实施中碰到的问题和不足，提出改进方向，评价项目的创新和特色。（</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150</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字左右）</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sp>
        <p:nvSpPr>
          <p:cNvPr id="8" name="TextBox 7"/>
          <p:cNvSpPr txBox="1"/>
          <p:nvPr/>
        </p:nvSpPr>
        <p:spPr>
          <a:xfrm>
            <a:off x="2500298" y="2428868"/>
            <a:ext cx="4143404" cy="1323439"/>
          </a:xfrm>
          <a:prstGeom prst="rect">
            <a:avLst/>
          </a:prstGeom>
          <a:noFill/>
        </p:spPr>
        <p:txBody>
          <a:bodyPr wrap="square" rtlCol="0">
            <a:spAutoFit/>
          </a:bodyPr>
          <a:lstStyle/>
          <a:p>
            <a:pPr algn="ctr"/>
            <a:r>
              <a:rPr lang="zh-CN" altLang="en-US" sz="8000" dirty="0" smtClean="0">
                <a:solidFill>
                  <a:schemeClr val="accent1"/>
                </a:solidFill>
                <a:latin typeface="方正大黑简体" panose="03000509000000000000" pitchFamily="65" charset="-122"/>
                <a:ea typeface="方正大黑简体" panose="03000509000000000000" pitchFamily="65" charset="-122"/>
              </a:rPr>
              <a:t>再  见</a:t>
            </a:r>
            <a:endParaRPr lang="zh-CN" altLang="en-US" sz="8000" dirty="0">
              <a:solidFill>
                <a:schemeClr val="accent1"/>
              </a:solidFill>
              <a:latin typeface="方正大黑简体" panose="03000509000000000000" pitchFamily="65" charset="-122"/>
              <a:ea typeface="方正大黑简体" panose="03000509000000000000" pitchFamily="65"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a:ln>
            <a:solidFill>
              <a:schemeClr val="tx2">
                <a:lumMod val="75000"/>
              </a:schemeClr>
            </a:solidFill>
          </a:ln>
        </p:spPr>
      </p:pic>
      <p:grpSp>
        <p:nvGrpSpPr>
          <p:cNvPr id="8" name="组合 34"/>
          <p:cNvGrpSpPr/>
          <p:nvPr/>
        </p:nvGrpSpPr>
        <p:grpSpPr bwMode="auto">
          <a:xfrm>
            <a:off x="1187624" y="2348880"/>
            <a:ext cx="1428592" cy="1384530"/>
            <a:chOff x="1109909" y="3008764"/>
            <a:chExt cx="1428434" cy="1038063"/>
          </a:xfrm>
        </p:grpSpPr>
        <p:sp>
          <p:nvSpPr>
            <p:cNvPr id="10" name="_1"/>
            <p:cNvSpPr txBox="1"/>
            <p:nvPr/>
          </p:nvSpPr>
          <p:spPr bwMode="auto">
            <a:xfrm>
              <a:off x="1109909" y="3700691"/>
              <a:ext cx="1428434" cy="346136"/>
            </a:xfrm>
            <a:prstGeom prst="rect">
              <a:avLst/>
            </a:prstGeom>
          </p:spPr>
          <p:style>
            <a:lnRef idx="2">
              <a:schemeClr val="accent1"/>
            </a:lnRef>
            <a:fillRef idx="1">
              <a:schemeClr val="lt1"/>
            </a:fillRef>
            <a:effectRef idx="0">
              <a:schemeClr val="accent1"/>
            </a:effectRef>
            <a:fontRef idx="minor">
              <a:schemeClr val="dk1"/>
            </a:fontRef>
          </p:style>
          <p:txBody>
            <a:bodyPr wrap="none" lIns="91438" tIns="45719" rIns="91438" bIns="45719">
              <a:spAutoFit/>
            </a:bodyPr>
            <a:lstStyle/>
            <a:p>
              <a:pPr fontAlgn="auto">
                <a:spcBef>
                  <a:spcPts val="0"/>
                </a:spcBef>
                <a:spcAft>
                  <a:spcPts val="0"/>
                </a:spcAft>
                <a:defRPr/>
              </a:pPr>
              <a:r>
                <a:rPr lang="en-US" altLang="zh-CN" sz="2400" kern="0" dirty="0">
                  <a:ln w="38100">
                    <a:noFill/>
                  </a:ln>
                  <a:solidFill>
                    <a:schemeClr val="tx2">
                      <a:lumMod val="60000"/>
                      <a:lumOff val="40000"/>
                    </a:schemeClr>
                  </a:solidFill>
                  <a:latin typeface="Impact" panose="020B0806030902050204" pitchFamily="34" charset="0"/>
                  <a:ea typeface="微软雅黑" panose="020B0503020204020204" pitchFamily="34" charset="-122"/>
                </a:rPr>
                <a:t>CONTENTS</a:t>
              </a:r>
              <a:endParaRPr lang="zh-CN" altLang="en-US" sz="2400" kern="0" dirty="0">
                <a:ln w="38100">
                  <a:noFill/>
                </a:ln>
                <a:solidFill>
                  <a:schemeClr val="tx2">
                    <a:lumMod val="60000"/>
                    <a:lumOff val="40000"/>
                  </a:schemeClr>
                </a:solidFill>
                <a:latin typeface="Impact" panose="020B0806030902050204" pitchFamily="34" charset="0"/>
                <a:ea typeface="微软雅黑" panose="020B0503020204020204" pitchFamily="34" charset="-122"/>
              </a:endParaRPr>
            </a:p>
          </p:txBody>
        </p:sp>
        <p:sp>
          <p:nvSpPr>
            <p:cNvPr id="12" name="_1"/>
            <p:cNvSpPr txBox="1"/>
            <p:nvPr/>
          </p:nvSpPr>
          <p:spPr bwMode="auto">
            <a:xfrm>
              <a:off x="1165465" y="3008764"/>
              <a:ext cx="1287386" cy="530742"/>
            </a:xfrm>
            <a:prstGeom prst="rect">
              <a:avLst/>
            </a:prstGeom>
          </p:spPr>
          <p:style>
            <a:lnRef idx="2">
              <a:schemeClr val="accent1"/>
            </a:lnRef>
            <a:fillRef idx="1">
              <a:schemeClr val="lt1"/>
            </a:fillRef>
            <a:effectRef idx="0">
              <a:schemeClr val="accent1"/>
            </a:effectRef>
            <a:fontRef idx="minor">
              <a:schemeClr val="dk1"/>
            </a:fontRef>
          </p:style>
          <p:txBody>
            <a:bodyPr wrap="none" lIns="91438" tIns="45719" rIns="91438" bIns="45719">
              <a:spAutoFit/>
            </a:bodyPr>
            <a:lstStyle/>
            <a:p>
              <a:pPr fontAlgn="auto">
                <a:spcBef>
                  <a:spcPts val="0"/>
                </a:spcBef>
                <a:spcAft>
                  <a:spcPts val="0"/>
                </a:spcAft>
                <a:defRPr/>
              </a:pPr>
              <a:r>
                <a:rPr lang="zh-CN" altLang="en-US" sz="4000" kern="0" spc="300" dirty="0">
                  <a:ln w="38100">
                    <a:noFill/>
                  </a:ln>
                  <a:solidFill>
                    <a:schemeClr val="tx2">
                      <a:lumMod val="60000"/>
                      <a:lumOff val="40000"/>
                    </a:schemeClr>
                  </a:solidFill>
                  <a:latin typeface="李旭科书法" panose="02000603000000000000" pitchFamily="2" charset="-122"/>
                  <a:ea typeface="李旭科书法" panose="02000603000000000000" pitchFamily="2" charset="-122"/>
                </a:rPr>
                <a:t>目录</a:t>
              </a:r>
              <a:endParaRPr lang="zh-CN" altLang="en-US" sz="4000" kern="0" spc="300" dirty="0">
                <a:ln w="38100">
                  <a:noFill/>
                </a:ln>
                <a:solidFill>
                  <a:schemeClr val="tx2">
                    <a:lumMod val="60000"/>
                    <a:lumOff val="40000"/>
                  </a:schemeClr>
                </a:solidFill>
                <a:latin typeface="李旭科书法" panose="02000603000000000000" pitchFamily="2" charset="-122"/>
                <a:ea typeface="李旭科书法" panose="02000603000000000000" pitchFamily="2" charset="-122"/>
              </a:endParaRPr>
            </a:p>
          </p:txBody>
        </p:sp>
      </p:grpSp>
      <p:sp>
        <p:nvSpPr>
          <p:cNvPr id="13" name="Freeform 9"/>
          <p:cNvSpPr>
            <a:spLocks noEditPoints="1"/>
          </p:cNvSpPr>
          <p:nvPr/>
        </p:nvSpPr>
        <p:spPr bwMode="auto">
          <a:xfrm>
            <a:off x="3131840" y="836712"/>
            <a:ext cx="87313" cy="5039783"/>
          </a:xfrm>
          <a:custGeom>
            <a:avLst/>
            <a:gdLst>
              <a:gd name="T0" fmla="*/ 0 w 153"/>
              <a:gd name="T1" fmla="*/ 0 h 6522"/>
              <a:gd name="T2" fmla="*/ 46203 w 153"/>
              <a:gd name="T3" fmla="*/ 0 h 6522"/>
              <a:gd name="T4" fmla="*/ 46203 w 153"/>
              <a:gd name="T5" fmla="*/ 5040312 h 6522"/>
              <a:gd name="T6" fmla="*/ 0 w 153"/>
              <a:gd name="T7" fmla="*/ 5040312 h 6522"/>
              <a:gd name="T8" fmla="*/ 0 w 153"/>
              <a:gd name="T9" fmla="*/ 0 h 6522"/>
              <a:gd name="T10" fmla="*/ 99224 w 153"/>
              <a:gd name="T11" fmla="*/ 0 h 6522"/>
              <a:gd name="T12" fmla="*/ 115887 w 153"/>
              <a:gd name="T13" fmla="*/ 0 h 6522"/>
              <a:gd name="T14" fmla="*/ 115887 w 153"/>
              <a:gd name="T15" fmla="*/ 5040312 h 6522"/>
              <a:gd name="T16" fmla="*/ 99224 w 153"/>
              <a:gd name="T17" fmla="*/ 5040312 h 6522"/>
              <a:gd name="T18" fmla="*/ 99224 w 153"/>
              <a:gd name="T19" fmla="*/ 0 h 65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 h="6522">
                <a:moveTo>
                  <a:pt x="0" y="0"/>
                </a:moveTo>
                <a:lnTo>
                  <a:pt x="61" y="0"/>
                </a:lnTo>
                <a:lnTo>
                  <a:pt x="61" y="6522"/>
                </a:lnTo>
                <a:lnTo>
                  <a:pt x="0" y="6522"/>
                </a:lnTo>
                <a:lnTo>
                  <a:pt x="0" y="0"/>
                </a:lnTo>
                <a:close/>
                <a:moveTo>
                  <a:pt x="131" y="0"/>
                </a:moveTo>
                <a:lnTo>
                  <a:pt x="153" y="0"/>
                </a:lnTo>
                <a:lnTo>
                  <a:pt x="153" y="6522"/>
                </a:lnTo>
                <a:lnTo>
                  <a:pt x="131" y="6522"/>
                </a:lnTo>
                <a:lnTo>
                  <a:pt x="131" y="0"/>
                </a:lnTo>
                <a:close/>
              </a:path>
            </a:pathLst>
          </a:custGeom>
          <a:solidFill>
            <a:sysClr val="window" lastClr="FFFFFF">
              <a:lumMod val="50000"/>
            </a:sysClr>
          </a:solidFill>
          <a:ln>
            <a:noFill/>
          </a:ln>
        </p:spPr>
        <p:txBody>
          <a:bodyPr lIns="68571" tIns="34285" rIns="68571" bIns="34285"/>
          <a:lstStyle/>
          <a:p>
            <a:pPr defTabSz="914400" fontAlgn="auto">
              <a:spcBef>
                <a:spcPts val="0"/>
              </a:spcBef>
              <a:spcAft>
                <a:spcPts val="0"/>
              </a:spcAft>
              <a:defRPr/>
            </a:pPr>
            <a:endParaRPr lang="zh-CN" altLang="en-US" sz="1400" kern="0" dirty="0">
              <a:solidFill>
                <a:schemeClr val="tx2">
                  <a:lumMod val="60000"/>
                  <a:lumOff val="40000"/>
                </a:schemeClr>
              </a:solidFill>
              <a:latin typeface="Arial" panose="020B0604020202020204"/>
              <a:ea typeface="微软雅黑" panose="020B0503020204020204" pitchFamily="34" charset="-122"/>
              <a:cs typeface="+mn-ea"/>
              <a:sym typeface="+mn-lt"/>
            </a:endParaRPr>
          </a:p>
        </p:txBody>
      </p:sp>
      <p:grpSp>
        <p:nvGrpSpPr>
          <p:cNvPr id="14" name="组合 3"/>
          <p:cNvGrpSpPr/>
          <p:nvPr/>
        </p:nvGrpSpPr>
        <p:grpSpPr bwMode="auto">
          <a:xfrm>
            <a:off x="3923929" y="1813032"/>
            <a:ext cx="910778" cy="611717"/>
            <a:chOff x="2215144" y="983326"/>
            <a:chExt cx="1268426" cy="842298"/>
          </a:xfrm>
        </p:grpSpPr>
        <p:sp>
          <p:nvSpPr>
            <p:cNvPr id="15" name="平行四边形 14"/>
            <p:cNvSpPr/>
            <p:nvPr/>
          </p:nvSpPr>
          <p:spPr>
            <a:xfrm>
              <a:off x="2215144" y="983326"/>
              <a:ext cx="1120920" cy="842298"/>
            </a:xfrm>
            <a:prstGeom prst="parallelogram">
              <a:avLst>
                <a:gd name="adj" fmla="val 4820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zh-CN" altLang="en-US" sz="1400" kern="0">
                <a:solidFill>
                  <a:sysClr val="window" lastClr="FFFFFF"/>
                </a:solidFill>
                <a:latin typeface="Impact" panose="020B0806030902050204" pitchFamily="34" charset="0"/>
                <a:ea typeface="+mn-ea"/>
              </a:endParaRPr>
            </a:p>
          </p:txBody>
        </p:sp>
        <p:sp>
          <p:nvSpPr>
            <p:cNvPr id="16" name="文本框 9"/>
            <p:cNvSpPr txBox="1"/>
            <p:nvPr/>
          </p:nvSpPr>
          <p:spPr>
            <a:xfrm>
              <a:off x="2415711" y="1027102"/>
              <a:ext cx="1067859" cy="720443"/>
            </a:xfrm>
            <a:prstGeom prst="rect">
              <a:avLst/>
            </a:prstGeom>
            <a:noFill/>
          </p:spPr>
          <p:txBody>
            <a:bodyPr>
              <a:spAutoFit/>
            </a:bodyPr>
            <a:lstStyle/>
            <a:p>
              <a:pPr defTabSz="914400" fontAlgn="auto">
                <a:spcBef>
                  <a:spcPts val="0"/>
                </a:spcBef>
                <a:spcAft>
                  <a:spcPts val="0"/>
                </a:spcAft>
                <a:defRPr/>
              </a:pPr>
              <a:r>
                <a:rPr lang="en-US" altLang="zh-CN" sz="2800" kern="0" dirty="0">
                  <a:solidFill>
                    <a:sysClr val="window" lastClr="FFFFFF"/>
                  </a:solidFill>
                  <a:latin typeface="Impact" panose="020B0806030902050204" pitchFamily="34" charset="0"/>
                  <a:ea typeface="+mn-ea"/>
                </a:rPr>
                <a:t>01</a:t>
              </a:r>
              <a:endParaRPr lang="zh-CN" altLang="en-US" sz="2800" kern="0" dirty="0">
                <a:solidFill>
                  <a:sysClr val="window" lastClr="FFFFFF"/>
                </a:solidFill>
                <a:latin typeface="Impact" panose="020B0806030902050204" pitchFamily="34" charset="0"/>
                <a:ea typeface="+mn-ea"/>
              </a:endParaRPr>
            </a:p>
          </p:txBody>
        </p:sp>
      </p:grpSp>
      <p:sp>
        <p:nvSpPr>
          <p:cNvPr id="19" name="平行四边形 18"/>
          <p:cNvSpPr/>
          <p:nvPr/>
        </p:nvSpPr>
        <p:spPr bwMode="auto">
          <a:xfrm>
            <a:off x="4788024" y="1916832"/>
            <a:ext cx="3456383" cy="576065"/>
          </a:xfrm>
          <a:prstGeom prst="parallelogram">
            <a:avLst>
              <a:gd name="adj" fmla="val 48207"/>
            </a:avLst>
          </a:prstGeom>
        </p:spPr>
        <p:style>
          <a:lnRef idx="2">
            <a:schemeClr val="accent1"/>
          </a:lnRef>
          <a:fillRef idx="1">
            <a:schemeClr val="lt1"/>
          </a:fillRef>
          <a:effectRef idx="0">
            <a:schemeClr val="accent1"/>
          </a:effectRef>
          <a:fontRef idx="minor">
            <a:schemeClr val="dk1"/>
          </a:fontRef>
        </p:style>
        <p:txBody>
          <a:bodyPr lIns="68580" tIns="34290" rIns="68580" bIns="34290" anchor="ctr"/>
          <a:lstStyle/>
          <a:p>
            <a:pPr defTabSz="914400" fontAlgn="auto">
              <a:spcBef>
                <a:spcPts val="0"/>
              </a:spcBef>
              <a:spcAft>
                <a:spcPts val="0"/>
              </a:spcAft>
              <a:defRPr/>
            </a:pPr>
            <a:endParaRPr lang="zh-CN" altLang="en-US" sz="1600" kern="0" spc="300" dirty="0">
              <a:solidFill>
                <a:schemeClr val="tx1"/>
              </a:solidFill>
              <a:latin typeface="腾祥铁山楷书简" panose="01010104010101010101" pitchFamily="2" charset="-122"/>
              <a:ea typeface="腾祥铁山楷书简" panose="01010104010101010101" pitchFamily="2" charset="-122"/>
            </a:endParaRPr>
          </a:p>
        </p:txBody>
      </p:sp>
      <p:grpSp>
        <p:nvGrpSpPr>
          <p:cNvPr id="20" name="组合 6"/>
          <p:cNvGrpSpPr/>
          <p:nvPr/>
        </p:nvGrpSpPr>
        <p:grpSpPr bwMode="auto">
          <a:xfrm>
            <a:off x="3707903" y="2636912"/>
            <a:ext cx="910780" cy="611717"/>
            <a:chOff x="2338262" y="1937105"/>
            <a:chExt cx="1268430" cy="842676"/>
          </a:xfrm>
        </p:grpSpPr>
        <p:sp>
          <p:nvSpPr>
            <p:cNvPr id="21" name="平行四边形 20"/>
            <p:cNvSpPr/>
            <p:nvPr/>
          </p:nvSpPr>
          <p:spPr>
            <a:xfrm>
              <a:off x="2338262" y="1937105"/>
              <a:ext cx="1120920" cy="842676"/>
            </a:xfrm>
            <a:prstGeom prst="parallelogram">
              <a:avLst>
                <a:gd name="adj" fmla="val 4820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zh-CN" altLang="en-US" sz="1400" kern="0">
                <a:solidFill>
                  <a:sysClr val="window" lastClr="FFFFFF"/>
                </a:solidFill>
                <a:latin typeface="Impact" panose="020B0806030902050204" pitchFamily="34" charset="0"/>
                <a:ea typeface="+mn-ea"/>
              </a:endParaRPr>
            </a:p>
          </p:txBody>
        </p:sp>
        <p:sp>
          <p:nvSpPr>
            <p:cNvPr id="22" name="文本框 10"/>
            <p:cNvSpPr txBox="1"/>
            <p:nvPr/>
          </p:nvSpPr>
          <p:spPr>
            <a:xfrm>
              <a:off x="2538832" y="2036300"/>
              <a:ext cx="1067860" cy="720766"/>
            </a:xfrm>
            <a:prstGeom prst="rect">
              <a:avLst/>
            </a:prstGeom>
            <a:noFill/>
          </p:spPr>
          <p:txBody>
            <a:bodyPr>
              <a:spAutoFit/>
            </a:bodyPr>
            <a:lstStyle/>
            <a:p>
              <a:pPr defTabSz="914400" fontAlgn="auto">
                <a:spcBef>
                  <a:spcPts val="0"/>
                </a:spcBef>
                <a:spcAft>
                  <a:spcPts val="0"/>
                </a:spcAft>
                <a:defRPr/>
              </a:pPr>
              <a:r>
                <a:rPr lang="en-US" altLang="zh-CN" sz="2800" kern="0" dirty="0">
                  <a:solidFill>
                    <a:sysClr val="window" lastClr="FFFFFF"/>
                  </a:solidFill>
                  <a:latin typeface="Impact" panose="020B0806030902050204" pitchFamily="34" charset="0"/>
                  <a:ea typeface="+mn-ea"/>
                </a:rPr>
                <a:t>02</a:t>
              </a:r>
              <a:endParaRPr lang="zh-CN" altLang="en-US" sz="2800" kern="0" dirty="0">
                <a:solidFill>
                  <a:sysClr val="window" lastClr="FFFFFF"/>
                </a:solidFill>
                <a:latin typeface="Impact" panose="020B0806030902050204" pitchFamily="34" charset="0"/>
                <a:ea typeface="+mn-ea"/>
              </a:endParaRPr>
            </a:p>
          </p:txBody>
        </p:sp>
      </p:grpSp>
      <p:grpSp>
        <p:nvGrpSpPr>
          <p:cNvPr id="26" name="组合 9"/>
          <p:cNvGrpSpPr/>
          <p:nvPr/>
        </p:nvGrpSpPr>
        <p:grpSpPr bwMode="auto">
          <a:xfrm>
            <a:off x="3563888" y="3573016"/>
            <a:ext cx="910779" cy="611720"/>
            <a:chOff x="2237977" y="3102839"/>
            <a:chExt cx="1268428" cy="842456"/>
          </a:xfrm>
        </p:grpSpPr>
        <p:sp>
          <p:nvSpPr>
            <p:cNvPr id="27" name="平行四边形 26"/>
            <p:cNvSpPr/>
            <p:nvPr/>
          </p:nvSpPr>
          <p:spPr>
            <a:xfrm>
              <a:off x="2237977" y="3102841"/>
              <a:ext cx="1120920" cy="842454"/>
            </a:xfrm>
            <a:prstGeom prst="parallelogram">
              <a:avLst>
                <a:gd name="adj" fmla="val 4820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zh-CN" altLang="en-US" sz="1400" kern="0">
                <a:solidFill>
                  <a:sysClr val="window" lastClr="FFFFFF"/>
                </a:solidFill>
                <a:latin typeface="Impact" panose="020B0806030902050204" pitchFamily="34" charset="0"/>
                <a:ea typeface="+mn-ea"/>
              </a:endParaRPr>
            </a:p>
          </p:txBody>
        </p:sp>
        <p:sp>
          <p:nvSpPr>
            <p:cNvPr id="28" name="文本框 11"/>
            <p:cNvSpPr txBox="1"/>
            <p:nvPr/>
          </p:nvSpPr>
          <p:spPr>
            <a:xfrm>
              <a:off x="2438546" y="3102839"/>
              <a:ext cx="1067859" cy="720575"/>
            </a:xfrm>
            <a:prstGeom prst="rect">
              <a:avLst/>
            </a:prstGeom>
            <a:noFill/>
          </p:spPr>
          <p:txBody>
            <a:bodyPr>
              <a:spAutoFit/>
            </a:bodyPr>
            <a:lstStyle/>
            <a:p>
              <a:pPr defTabSz="914400" fontAlgn="auto">
                <a:spcBef>
                  <a:spcPts val="0"/>
                </a:spcBef>
                <a:spcAft>
                  <a:spcPts val="0"/>
                </a:spcAft>
                <a:defRPr/>
              </a:pPr>
              <a:r>
                <a:rPr lang="en-US" altLang="zh-CN" sz="2800" kern="0" dirty="0">
                  <a:solidFill>
                    <a:sysClr val="window" lastClr="FFFFFF"/>
                  </a:solidFill>
                  <a:latin typeface="Impact" panose="020B0806030902050204" pitchFamily="34" charset="0"/>
                  <a:ea typeface="+mn-ea"/>
                </a:rPr>
                <a:t>03</a:t>
              </a:r>
              <a:endParaRPr lang="zh-CN" altLang="en-US" sz="2800" kern="0" dirty="0">
                <a:solidFill>
                  <a:sysClr val="window" lastClr="FFFFFF"/>
                </a:solidFill>
                <a:latin typeface="Impact" panose="020B0806030902050204" pitchFamily="34" charset="0"/>
                <a:ea typeface="+mn-ea"/>
              </a:endParaRPr>
            </a:p>
          </p:txBody>
        </p:sp>
      </p:grpSp>
      <p:grpSp>
        <p:nvGrpSpPr>
          <p:cNvPr id="32" name="组合 12"/>
          <p:cNvGrpSpPr/>
          <p:nvPr/>
        </p:nvGrpSpPr>
        <p:grpSpPr bwMode="auto">
          <a:xfrm>
            <a:off x="3419872" y="4437112"/>
            <a:ext cx="877369" cy="627154"/>
            <a:chOff x="2237976" y="4047039"/>
            <a:chExt cx="1221898" cy="862582"/>
          </a:xfrm>
        </p:grpSpPr>
        <p:sp>
          <p:nvSpPr>
            <p:cNvPr id="33" name="平行四边形 32"/>
            <p:cNvSpPr/>
            <p:nvPr/>
          </p:nvSpPr>
          <p:spPr>
            <a:xfrm>
              <a:off x="2237976" y="4068271"/>
              <a:ext cx="1120920" cy="841350"/>
            </a:xfrm>
            <a:prstGeom prst="parallelogram">
              <a:avLst>
                <a:gd name="adj" fmla="val 4820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zh-CN" altLang="en-US" sz="1400" kern="0">
                <a:solidFill>
                  <a:sysClr val="window" lastClr="FFFFFF"/>
                </a:solidFill>
                <a:latin typeface="Impact" panose="020B0806030902050204" pitchFamily="34" charset="0"/>
                <a:ea typeface="+mn-ea"/>
              </a:endParaRPr>
            </a:p>
          </p:txBody>
        </p:sp>
        <p:sp>
          <p:nvSpPr>
            <p:cNvPr id="34" name="文本框 12"/>
            <p:cNvSpPr txBox="1"/>
            <p:nvPr/>
          </p:nvSpPr>
          <p:spPr>
            <a:xfrm>
              <a:off x="2392015" y="4047039"/>
              <a:ext cx="1067859" cy="719632"/>
            </a:xfrm>
            <a:prstGeom prst="rect">
              <a:avLst/>
            </a:prstGeom>
            <a:noFill/>
          </p:spPr>
          <p:txBody>
            <a:bodyPr>
              <a:spAutoFit/>
            </a:bodyPr>
            <a:lstStyle/>
            <a:p>
              <a:pPr defTabSz="914400" fontAlgn="auto">
                <a:spcBef>
                  <a:spcPts val="0"/>
                </a:spcBef>
                <a:spcAft>
                  <a:spcPts val="0"/>
                </a:spcAft>
                <a:defRPr/>
              </a:pPr>
              <a:r>
                <a:rPr lang="en-US" altLang="zh-CN" sz="2800" kern="0" dirty="0">
                  <a:solidFill>
                    <a:sysClr val="window" lastClr="FFFFFF"/>
                  </a:solidFill>
                  <a:latin typeface="Impact" panose="020B0806030902050204" pitchFamily="34" charset="0"/>
                  <a:ea typeface="+mn-ea"/>
                </a:rPr>
                <a:t>04</a:t>
              </a:r>
              <a:endParaRPr lang="zh-CN" altLang="en-US" sz="2800" kern="0" dirty="0">
                <a:solidFill>
                  <a:sysClr val="window" lastClr="FFFFFF"/>
                </a:solidFill>
                <a:latin typeface="Impact" panose="020B0806030902050204" pitchFamily="34" charset="0"/>
                <a:ea typeface="+mn-ea"/>
              </a:endParaRPr>
            </a:p>
          </p:txBody>
        </p:sp>
      </p:grpSp>
      <p:sp>
        <p:nvSpPr>
          <p:cNvPr id="38" name="TextBox 37"/>
          <p:cNvSpPr txBox="1"/>
          <p:nvPr/>
        </p:nvSpPr>
        <p:spPr>
          <a:xfrm>
            <a:off x="5220072" y="1988840"/>
            <a:ext cx="2016224" cy="461665"/>
          </a:xfrm>
          <a:prstGeom prst="rect">
            <a:avLst/>
          </a:prstGeom>
          <a:noFill/>
        </p:spPr>
        <p:txBody>
          <a:bodyPr wrap="square" rtlCol="0">
            <a:spAutoFit/>
          </a:bodyPr>
          <a:lstStyle/>
          <a:p>
            <a:pPr>
              <a:defRPr/>
            </a:pPr>
            <a:r>
              <a:rPr lang="zh-CN" altLang="en-US" sz="2400" kern="0" spc="300" dirty="0" smtClean="0">
                <a:ln w="38100">
                  <a:noFill/>
                </a:ln>
                <a:solidFill>
                  <a:schemeClr val="tx2">
                    <a:lumMod val="60000"/>
                    <a:lumOff val="40000"/>
                  </a:schemeClr>
                </a:solidFill>
                <a:latin typeface="李旭科书法" panose="02000603000000000000" pitchFamily="2" charset="-122"/>
                <a:ea typeface="李旭科书法" panose="02000603000000000000" pitchFamily="2" charset="-122"/>
              </a:rPr>
              <a:t>项目简介</a:t>
            </a:r>
            <a:endParaRPr lang="zh-CN" altLang="en-US" sz="2400" kern="0" spc="300" dirty="0">
              <a:ln w="38100">
                <a:noFill/>
              </a:ln>
              <a:solidFill>
                <a:schemeClr val="tx2">
                  <a:lumMod val="60000"/>
                  <a:lumOff val="40000"/>
                </a:schemeClr>
              </a:solidFill>
              <a:latin typeface="李旭科书法" panose="02000603000000000000" pitchFamily="2" charset="-122"/>
              <a:ea typeface="李旭科书法" panose="02000603000000000000" pitchFamily="2" charset="-122"/>
            </a:endParaRPr>
          </a:p>
        </p:txBody>
      </p:sp>
      <p:sp>
        <p:nvSpPr>
          <p:cNvPr id="39" name="平行四边形 38"/>
          <p:cNvSpPr/>
          <p:nvPr/>
        </p:nvSpPr>
        <p:spPr bwMode="auto">
          <a:xfrm>
            <a:off x="4572000" y="2708920"/>
            <a:ext cx="3456383" cy="576065"/>
          </a:xfrm>
          <a:prstGeom prst="parallelogram">
            <a:avLst>
              <a:gd name="adj" fmla="val 48207"/>
            </a:avLst>
          </a:prstGeom>
        </p:spPr>
        <p:style>
          <a:lnRef idx="2">
            <a:schemeClr val="accent1"/>
          </a:lnRef>
          <a:fillRef idx="1">
            <a:schemeClr val="lt1"/>
          </a:fillRef>
          <a:effectRef idx="0">
            <a:schemeClr val="accent1"/>
          </a:effectRef>
          <a:fontRef idx="minor">
            <a:schemeClr val="dk1"/>
          </a:fontRef>
        </p:style>
        <p:txBody>
          <a:bodyPr lIns="68580" tIns="34290" rIns="68580" bIns="34290" anchor="ctr"/>
          <a:lstStyle/>
          <a:p>
            <a:pPr defTabSz="914400" fontAlgn="auto">
              <a:spcBef>
                <a:spcPts val="0"/>
              </a:spcBef>
              <a:spcAft>
                <a:spcPts val="0"/>
              </a:spcAft>
              <a:defRPr/>
            </a:pPr>
            <a:endParaRPr lang="zh-CN" altLang="en-US" sz="1600" kern="0" spc="300" dirty="0">
              <a:solidFill>
                <a:schemeClr val="tx1"/>
              </a:solidFill>
              <a:latin typeface="腾祥铁山楷书简" panose="01010104010101010101" pitchFamily="2" charset="-122"/>
              <a:ea typeface="腾祥铁山楷书简" panose="01010104010101010101" pitchFamily="2" charset="-122"/>
            </a:endParaRPr>
          </a:p>
        </p:txBody>
      </p:sp>
      <p:sp>
        <p:nvSpPr>
          <p:cNvPr id="40" name="TextBox 39"/>
          <p:cNvSpPr txBox="1"/>
          <p:nvPr/>
        </p:nvSpPr>
        <p:spPr>
          <a:xfrm>
            <a:off x="5220072" y="2780928"/>
            <a:ext cx="2088232" cy="461665"/>
          </a:xfrm>
          <a:prstGeom prst="rect">
            <a:avLst/>
          </a:prstGeom>
          <a:noFill/>
        </p:spPr>
        <p:txBody>
          <a:bodyPr wrap="square" rtlCol="0">
            <a:spAutoFit/>
          </a:bodyPr>
          <a:lstStyle/>
          <a:p>
            <a:pPr>
              <a:defRPr/>
            </a:pPr>
            <a:r>
              <a:rPr lang="zh-CN" altLang="en-US" sz="2400" kern="0" spc="300" dirty="0" smtClean="0">
                <a:ln w="38100">
                  <a:noFill/>
                </a:ln>
                <a:solidFill>
                  <a:schemeClr val="tx2">
                    <a:lumMod val="60000"/>
                    <a:lumOff val="40000"/>
                  </a:schemeClr>
                </a:solidFill>
                <a:latin typeface="李旭科书法" panose="02000603000000000000" pitchFamily="2" charset="-122"/>
                <a:ea typeface="李旭科书法" panose="02000603000000000000" pitchFamily="2" charset="-122"/>
              </a:rPr>
              <a:t>项目实施</a:t>
            </a:r>
            <a:endParaRPr lang="zh-CN" altLang="en-US" sz="2400" kern="0" spc="300" dirty="0">
              <a:ln w="38100">
                <a:noFill/>
              </a:ln>
              <a:solidFill>
                <a:schemeClr val="tx2">
                  <a:lumMod val="60000"/>
                  <a:lumOff val="40000"/>
                </a:schemeClr>
              </a:solidFill>
              <a:latin typeface="李旭科书法" panose="02000603000000000000" pitchFamily="2" charset="-122"/>
              <a:ea typeface="李旭科书法" panose="02000603000000000000" pitchFamily="2" charset="-122"/>
            </a:endParaRPr>
          </a:p>
        </p:txBody>
      </p:sp>
      <p:sp>
        <p:nvSpPr>
          <p:cNvPr id="41" name="平行四边形 40"/>
          <p:cNvSpPr/>
          <p:nvPr/>
        </p:nvSpPr>
        <p:spPr bwMode="auto">
          <a:xfrm>
            <a:off x="4211960" y="4437112"/>
            <a:ext cx="3456383" cy="576065"/>
          </a:xfrm>
          <a:prstGeom prst="parallelogram">
            <a:avLst>
              <a:gd name="adj" fmla="val 48207"/>
            </a:avLst>
          </a:prstGeom>
        </p:spPr>
        <p:style>
          <a:lnRef idx="2">
            <a:schemeClr val="accent1"/>
          </a:lnRef>
          <a:fillRef idx="1">
            <a:schemeClr val="lt1"/>
          </a:fillRef>
          <a:effectRef idx="0">
            <a:schemeClr val="accent1"/>
          </a:effectRef>
          <a:fontRef idx="minor">
            <a:schemeClr val="dk1"/>
          </a:fontRef>
        </p:style>
        <p:txBody>
          <a:bodyPr lIns="68580" tIns="34290" rIns="68580" bIns="34290" anchor="ctr"/>
          <a:lstStyle/>
          <a:p>
            <a:pPr defTabSz="914400" fontAlgn="auto">
              <a:spcBef>
                <a:spcPts val="0"/>
              </a:spcBef>
              <a:spcAft>
                <a:spcPts val="0"/>
              </a:spcAft>
              <a:defRPr/>
            </a:pPr>
            <a:endParaRPr lang="zh-CN" altLang="en-US" sz="1600" kern="0" spc="300" dirty="0">
              <a:solidFill>
                <a:schemeClr val="tx1"/>
              </a:solidFill>
              <a:latin typeface="腾祥铁山楷书简" panose="01010104010101010101" pitchFamily="2" charset="-122"/>
              <a:ea typeface="腾祥铁山楷书简" panose="01010104010101010101" pitchFamily="2" charset="-122"/>
            </a:endParaRPr>
          </a:p>
        </p:txBody>
      </p:sp>
      <p:sp>
        <p:nvSpPr>
          <p:cNvPr id="42" name="平行四边形 41"/>
          <p:cNvSpPr/>
          <p:nvPr/>
        </p:nvSpPr>
        <p:spPr bwMode="auto">
          <a:xfrm>
            <a:off x="4355976" y="3573016"/>
            <a:ext cx="3456383" cy="576065"/>
          </a:xfrm>
          <a:prstGeom prst="parallelogram">
            <a:avLst>
              <a:gd name="adj" fmla="val 48207"/>
            </a:avLst>
          </a:prstGeom>
        </p:spPr>
        <p:style>
          <a:lnRef idx="2">
            <a:schemeClr val="accent1"/>
          </a:lnRef>
          <a:fillRef idx="1">
            <a:schemeClr val="lt1"/>
          </a:fillRef>
          <a:effectRef idx="0">
            <a:schemeClr val="accent1"/>
          </a:effectRef>
          <a:fontRef idx="minor">
            <a:schemeClr val="dk1"/>
          </a:fontRef>
        </p:style>
        <p:txBody>
          <a:bodyPr lIns="68580" tIns="34290" rIns="68580" bIns="34290" anchor="ctr"/>
          <a:lstStyle/>
          <a:p>
            <a:pPr defTabSz="914400" fontAlgn="auto">
              <a:spcBef>
                <a:spcPts val="0"/>
              </a:spcBef>
              <a:spcAft>
                <a:spcPts val="0"/>
              </a:spcAft>
              <a:defRPr/>
            </a:pPr>
            <a:endParaRPr lang="zh-CN" altLang="en-US" sz="1600" kern="0" spc="300" dirty="0">
              <a:solidFill>
                <a:schemeClr val="tx1"/>
              </a:solidFill>
              <a:latin typeface="腾祥铁山楷书简" panose="01010104010101010101" pitchFamily="2" charset="-122"/>
              <a:ea typeface="腾祥铁山楷书简" panose="01010104010101010101" pitchFamily="2" charset="-122"/>
            </a:endParaRPr>
          </a:p>
        </p:txBody>
      </p:sp>
      <p:sp>
        <p:nvSpPr>
          <p:cNvPr id="43" name="TextBox 42"/>
          <p:cNvSpPr txBox="1"/>
          <p:nvPr/>
        </p:nvSpPr>
        <p:spPr>
          <a:xfrm>
            <a:off x="5148064" y="3645024"/>
            <a:ext cx="1656184" cy="461665"/>
          </a:xfrm>
          <a:prstGeom prst="rect">
            <a:avLst/>
          </a:prstGeom>
          <a:noFill/>
        </p:spPr>
        <p:txBody>
          <a:bodyPr wrap="square" rtlCol="0">
            <a:spAutoFit/>
          </a:bodyPr>
          <a:lstStyle/>
          <a:p>
            <a:pPr>
              <a:defRPr/>
            </a:pPr>
            <a:r>
              <a:rPr lang="zh-CN" altLang="en-US" sz="2400" kern="0" spc="300" dirty="0" smtClean="0">
                <a:ln w="38100">
                  <a:noFill/>
                </a:ln>
                <a:solidFill>
                  <a:schemeClr val="tx2">
                    <a:lumMod val="60000"/>
                    <a:lumOff val="40000"/>
                  </a:schemeClr>
                </a:solidFill>
                <a:latin typeface="李旭科书法" panose="02000603000000000000" pitchFamily="2" charset="-122"/>
                <a:ea typeface="李旭科书法" panose="02000603000000000000" pitchFamily="2" charset="-122"/>
              </a:rPr>
              <a:t>经费使用</a:t>
            </a:r>
            <a:endParaRPr lang="zh-CN" altLang="en-US" sz="2400" kern="0" spc="300" dirty="0">
              <a:ln w="38100">
                <a:noFill/>
              </a:ln>
              <a:solidFill>
                <a:schemeClr val="tx2">
                  <a:lumMod val="60000"/>
                  <a:lumOff val="40000"/>
                </a:schemeClr>
              </a:solidFill>
              <a:latin typeface="李旭科书法" panose="02000603000000000000" pitchFamily="2" charset="-122"/>
              <a:ea typeface="李旭科书法" panose="02000603000000000000" pitchFamily="2" charset="-122"/>
            </a:endParaRPr>
          </a:p>
        </p:txBody>
      </p:sp>
      <p:sp>
        <p:nvSpPr>
          <p:cNvPr id="44" name="TextBox 43"/>
          <p:cNvSpPr txBox="1"/>
          <p:nvPr/>
        </p:nvSpPr>
        <p:spPr>
          <a:xfrm>
            <a:off x="5148064" y="4509120"/>
            <a:ext cx="2016224" cy="461665"/>
          </a:xfrm>
          <a:prstGeom prst="rect">
            <a:avLst/>
          </a:prstGeom>
          <a:noFill/>
        </p:spPr>
        <p:txBody>
          <a:bodyPr wrap="square" rtlCol="0">
            <a:spAutoFit/>
          </a:bodyPr>
          <a:lstStyle/>
          <a:p>
            <a:pPr>
              <a:defRPr/>
            </a:pPr>
            <a:r>
              <a:rPr lang="zh-CN" altLang="en-US" sz="2400" kern="0" spc="300" dirty="0" smtClean="0">
                <a:ln w="38100">
                  <a:noFill/>
                </a:ln>
                <a:solidFill>
                  <a:schemeClr val="tx2">
                    <a:lumMod val="60000"/>
                    <a:lumOff val="40000"/>
                  </a:schemeClr>
                </a:solidFill>
                <a:latin typeface="李旭科书法" panose="02000603000000000000" pitchFamily="2" charset="-122"/>
                <a:ea typeface="李旭科书法" panose="02000603000000000000" pitchFamily="2" charset="-122"/>
              </a:rPr>
              <a:t>项目自评</a:t>
            </a:r>
            <a:endParaRPr lang="zh-CN" altLang="en-US" sz="2400" kern="0" spc="300" dirty="0">
              <a:ln w="38100">
                <a:noFill/>
              </a:ln>
              <a:solidFill>
                <a:schemeClr val="tx2">
                  <a:lumMod val="60000"/>
                  <a:lumOff val="40000"/>
                </a:schemeClr>
              </a:solidFill>
              <a:latin typeface="李旭科书法" panose="02000603000000000000" pitchFamily="2" charset="-122"/>
              <a:ea typeface="李旭科书法" panose="02000603000000000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1000"/>
                                        <p:tgtEl>
                                          <p:spTgt spid="8"/>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up)">
                                      <p:cBhvr>
                                        <p:cTn id="11" dur="500"/>
                                        <p:tgtEl>
                                          <p:spTgt spid="13"/>
                                        </p:tgtEl>
                                      </p:cBhvr>
                                    </p:animEffect>
                                  </p:childTnLst>
                                </p:cTn>
                              </p:par>
                            </p:childTnLst>
                          </p:cTn>
                        </p:par>
                        <p:par>
                          <p:cTn id="12" fill="hold">
                            <p:stCondLst>
                              <p:cond delay="1500"/>
                            </p:stCondLst>
                            <p:childTnLst>
                              <p:par>
                                <p:cTn id="13" presetID="2" presetClass="entr" presetSubtype="8"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0-#ppt_w/2"/>
                                          </p:val>
                                        </p:tav>
                                        <p:tav tm="100000">
                                          <p:val>
                                            <p:strVal val="#ppt_x"/>
                                          </p:val>
                                        </p:tav>
                                      </p:tavLst>
                                    </p:anim>
                                    <p:anim calcmode="lin" valueType="num">
                                      <p:cBhvr additive="base">
                                        <p:cTn id="16" dur="500" fill="hold"/>
                                        <p:tgtEl>
                                          <p:spTgt spid="14"/>
                                        </p:tgtEl>
                                        <p:attrNameLst>
                                          <p:attrName>ppt_y</p:attrName>
                                        </p:attrNameLst>
                                      </p:cBhvr>
                                      <p:tavLst>
                                        <p:tav tm="0">
                                          <p:val>
                                            <p:strVal val="#ppt_y"/>
                                          </p:val>
                                        </p:tav>
                                        <p:tav tm="100000">
                                          <p:val>
                                            <p:strVal val="#ppt_y"/>
                                          </p:val>
                                        </p:tav>
                                      </p:tavLst>
                                    </p:anim>
                                  </p:childTnLst>
                                </p:cTn>
                              </p:par>
                            </p:childTnLst>
                          </p:cTn>
                        </p:par>
                        <p:par>
                          <p:cTn id="17" fill="hold">
                            <p:stCondLst>
                              <p:cond delay="2000"/>
                            </p:stCondLst>
                            <p:childTnLst>
                              <p:par>
                                <p:cTn id="18" presetID="2" presetClass="entr" presetSubtype="8" fill="hold" nodeType="afterEffect">
                                  <p:stCondLst>
                                    <p:cond delay="0"/>
                                  </p:stCondLst>
                                  <p:childTnLst>
                                    <p:set>
                                      <p:cBhvr>
                                        <p:cTn id="19" dur="1" fill="hold">
                                          <p:stCondLst>
                                            <p:cond delay="0"/>
                                          </p:stCondLst>
                                        </p:cTn>
                                        <p:tgtEl>
                                          <p:spTgt spid="20"/>
                                        </p:tgtEl>
                                        <p:attrNameLst>
                                          <p:attrName>style.visibility</p:attrName>
                                        </p:attrNameLst>
                                      </p:cBhvr>
                                      <p:to>
                                        <p:strVal val="visible"/>
                                      </p:to>
                                    </p:set>
                                    <p:anim calcmode="lin" valueType="num">
                                      <p:cBhvr additive="base">
                                        <p:cTn id="20" dur="500" fill="hold"/>
                                        <p:tgtEl>
                                          <p:spTgt spid="20"/>
                                        </p:tgtEl>
                                        <p:attrNameLst>
                                          <p:attrName>ppt_x</p:attrName>
                                        </p:attrNameLst>
                                      </p:cBhvr>
                                      <p:tavLst>
                                        <p:tav tm="0">
                                          <p:val>
                                            <p:strVal val="0-#ppt_w/2"/>
                                          </p:val>
                                        </p:tav>
                                        <p:tav tm="100000">
                                          <p:val>
                                            <p:strVal val="#ppt_x"/>
                                          </p:val>
                                        </p:tav>
                                      </p:tavLst>
                                    </p:anim>
                                    <p:anim calcmode="lin" valueType="num">
                                      <p:cBhvr additive="base">
                                        <p:cTn id="21" dur="500" fill="hold"/>
                                        <p:tgtEl>
                                          <p:spTgt spid="20"/>
                                        </p:tgtEl>
                                        <p:attrNameLst>
                                          <p:attrName>ppt_y</p:attrName>
                                        </p:attrNameLst>
                                      </p:cBhvr>
                                      <p:tavLst>
                                        <p:tav tm="0">
                                          <p:val>
                                            <p:strVal val="#ppt_y"/>
                                          </p:val>
                                        </p:tav>
                                        <p:tav tm="100000">
                                          <p:val>
                                            <p:strVal val="#ppt_y"/>
                                          </p:val>
                                        </p:tav>
                                      </p:tavLst>
                                    </p:anim>
                                  </p:childTnLst>
                                </p:cTn>
                              </p:par>
                            </p:childTnLst>
                          </p:cTn>
                        </p:par>
                        <p:par>
                          <p:cTn id="22" fill="hold">
                            <p:stCondLst>
                              <p:cond delay="2500"/>
                            </p:stCondLst>
                            <p:childTnLst>
                              <p:par>
                                <p:cTn id="23" presetID="2" presetClass="entr" presetSubtype="8" fill="hold" nodeType="afterEffect">
                                  <p:stCondLst>
                                    <p:cond delay="0"/>
                                  </p:stCondLst>
                                  <p:childTnLst>
                                    <p:set>
                                      <p:cBhvr>
                                        <p:cTn id="24" dur="1" fill="hold">
                                          <p:stCondLst>
                                            <p:cond delay="0"/>
                                          </p:stCondLst>
                                        </p:cTn>
                                        <p:tgtEl>
                                          <p:spTgt spid="26"/>
                                        </p:tgtEl>
                                        <p:attrNameLst>
                                          <p:attrName>style.visibility</p:attrName>
                                        </p:attrNameLst>
                                      </p:cBhvr>
                                      <p:to>
                                        <p:strVal val="visible"/>
                                      </p:to>
                                    </p:set>
                                    <p:anim calcmode="lin" valueType="num">
                                      <p:cBhvr additive="base">
                                        <p:cTn id="25" dur="500" fill="hold"/>
                                        <p:tgtEl>
                                          <p:spTgt spid="26"/>
                                        </p:tgtEl>
                                        <p:attrNameLst>
                                          <p:attrName>ppt_x</p:attrName>
                                        </p:attrNameLst>
                                      </p:cBhvr>
                                      <p:tavLst>
                                        <p:tav tm="0">
                                          <p:val>
                                            <p:strVal val="0-#ppt_w/2"/>
                                          </p:val>
                                        </p:tav>
                                        <p:tav tm="100000">
                                          <p:val>
                                            <p:strVal val="#ppt_x"/>
                                          </p:val>
                                        </p:tav>
                                      </p:tavLst>
                                    </p:anim>
                                    <p:anim calcmode="lin" valueType="num">
                                      <p:cBhvr additive="base">
                                        <p:cTn id="26" dur="500" fill="hold"/>
                                        <p:tgtEl>
                                          <p:spTgt spid="26"/>
                                        </p:tgtEl>
                                        <p:attrNameLst>
                                          <p:attrName>ppt_y</p:attrName>
                                        </p:attrNameLst>
                                      </p:cBhvr>
                                      <p:tavLst>
                                        <p:tav tm="0">
                                          <p:val>
                                            <p:strVal val="#ppt_y"/>
                                          </p:val>
                                        </p:tav>
                                        <p:tav tm="100000">
                                          <p:val>
                                            <p:strVal val="#ppt_y"/>
                                          </p:val>
                                        </p:tav>
                                      </p:tavLst>
                                    </p:anim>
                                  </p:childTnLst>
                                </p:cTn>
                              </p:par>
                            </p:childTnLst>
                          </p:cTn>
                        </p:par>
                        <p:par>
                          <p:cTn id="27" fill="hold">
                            <p:stCondLst>
                              <p:cond delay="3000"/>
                            </p:stCondLst>
                            <p:childTnLst>
                              <p:par>
                                <p:cTn id="28" presetID="2" presetClass="entr" presetSubtype="8" fill="hold" nodeType="afterEffect">
                                  <p:stCondLst>
                                    <p:cond delay="0"/>
                                  </p:stCondLst>
                                  <p:childTnLst>
                                    <p:set>
                                      <p:cBhvr>
                                        <p:cTn id="29" dur="1" fill="hold">
                                          <p:stCondLst>
                                            <p:cond delay="0"/>
                                          </p:stCondLst>
                                        </p:cTn>
                                        <p:tgtEl>
                                          <p:spTgt spid="32"/>
                                        </p:tgtEl>
                                        <p:attrNameLst>
                                          <p:attrName>style.visibility</p:attrName>
                                        </p:attrNameLst>
                                      </p:cBhvr>
                                      <p:to>
                                        <p:strVal val="visible"/>
                                      </p:to>
                                    </p:set>
                                    <p:anim calcmode="lin" valueType="num">
                                      <p:cBhvr additive="base">
                                        <p:cTn id="30" dur="500" fill="hold"/>
                                        <p:tgtEl>
                                          <p:spTgt spid="32"/>
                                        </p:tgtEl>
                                        <p:attrNameLst>
                                          <p:attrName>ppt_x</p:attrName>
                                        </p:attrNameLst>
                                      </p:cBhvr>
                                      <p:tavLst>
                                        <p:tav tm="0">
                                          <p:val>
                                            <p:strVal val="0-#ppt_w/2"/>
                                          </p:val>
                                        </p:tav>
                                        <p:tav tm="100000">
                                          <p:val>
                                            <p:strVal val="#ppt_x"/>
                                          </p:val>
                                        </p:tav>
                                      </p:tavLst>
                                    </p:anim>
                                    <p:anim calcmode="lin" valueType="num">
                                      <p:cBhvr additive="base">
                                        <p:cTn id="31" dur="500" fill="hold"/>
                                        <p:tgtEl>
                                          <p:spTgt spid="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r>
              <a:rPr lang="zh-CN" altLang="en-US" sz="2800" b="1" dirty="0" smtClean="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项目简介</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cxnSp>
        <p:nvCxnSpPr>
          <p:cNvPr id="10" name="直接连接符 9"/>
          <p:cNvCxnSpPr/>
          <p:nvPr/>
        </p:nvCxnSpPr>
        <p:spPr>
          <a:xfrm>
            <a:off x="0" y="836712"/>
            <a:ext cx="4067944"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928794" y="1428736"/>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solidFill>
                  <a:schemeClr val="tx1"/>
                </a:solidFill>
                <a:latin typeface="方正仿宋_GBK" panose="03000509000000000000" pitchFamily="65" charset="-122"/>
                <a:ea typeface="方正仿宋_GBK" panose="03000509000000000000" pitchFamily="65" charset="-122"/>
              </a:rPr>
              <a:t>主办单位</a:t>
            </a:r>
            <a:endParaRPr lang="zh-CN" altLang="en-US" sz="2800" dirty="0">
              <a:ln>
                <a:solidFill>
                  <a:schemeClr val="tx2">
                    <a:lumMod val="60000"/>
                    <a:lumOff val="40000"/>
                  </a:schemeClr>
                </a:solidFill>
              </a:ln>
              <a:solidFill>
                <a:schemeClr val="tx1"/>
              </a:solidFill>
              <a:latin typeface="方正仿宋_GBK" panose="03000509000000000000" pitchFamily="65" charset="-122"/>
              <a:ea typeface="方正仿宋_GBK" panose="03000509000000000000" pitchFamily="65" charset="-122"/>
            </a:endParaRPr>
          </a:p>
        </p:txBody>
      </p:sp>
      <p:sp>
        <p:nvSpPr>
          <p:cNvPr id="11" name="TextBox 10"/>
          <p:cNvSpPr txBox="1"/>
          <p:nvPr/>
        </p:nvSpPr>
        <p:spPr>
          <a:xfrm>
            <a:off x="1928794" y="2285992"/>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合作单位</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2" name="TextBox 11"/>
          <p:cNvSpPr txBox="1"/>
          <p:nvPr/>
        </p:nvSpPr>
        <p:spPr>
          <a:xfrm>
            <a:off x="1928794" y="3214686"/>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起止时间</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3" name="TextBox 12"/>
          <p:cNvSpPr txBox="1"/>
          <p:nvPr/>
        </p:nvSpPr>
        <p:spPr>
          <a:xfrm>
            <a:off x="1928794" y="4143380"/>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受众人群</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8" name="TextBox 17"/>
          <p:cNvSpPr txBox="1"/>
          <p:nvPr/>
        </p:nvSpPr>
        <p:spPr>
          <a:xfrm flipH="1">
            <a:off x="4143372" y="1428736"/>
            <a:ext cx="3286148"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9" name="TextBox 18"/>
          <p:cNvSpPr txBox="1"/>
          <p:nvPr/>
        </p:nvSpPr>
        <p:spPr>
          <a:xfrm flipH="1">
            <a:off x="4214810" y="2285992"/>
            <a:ext cx="3214710"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20" name="TextBox 19"/>
          <p:cNvSpPr txBox="1"/>
          <p:nvPr/>
        </p:nvSpPr>
        <p:spPr>
          <a:xfrm flipH="1">
            <a:off x="4214810" y="3214686"/>
            <a:ext cx="3214710"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21" name="TextBox 20"/>
          <p:cNvSpPr txBox="1"/>
          <p:nvPr/>
        </p:nvSpPr>
        <p:spPr>
          <a:xfrm flipH="1">
            <a:off x="4214810" y="4143380"/>
            <a:ext cx="3214710"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22" name="TextBox 21"/>
          <p:cNvSpPr txBox="1"/>
          <p:nvPr/>
        </p:nvSpPr>
        <p:spPr>
          <a:xfrm>
            <a:off x="857224" y="5286388"/>
            <a:ext cx="7429552" cy="954107"/>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提示：受众人群（</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1.</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未成年人；</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2.</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农民；</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3.</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城镇劳动者；</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4.</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领导干部和公务员）</a:t>
            </a:r>
            <a:endPar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r>
              <a:rPr lang="zh-CN" altLang="en-US" sz="2800" b="1" dirty="0" smtClean="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项目简介</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cxnSp>
        <p:nvCxnSpPr>
          <p:cNvPr id="10" name="直接连接符 9"/>
          <p:cNvCxnSpPr/>
          <p:nvPr/>
        </p:nvCxnSpPr>
        <p:spPr>
          <a:xfrm>
            <a:off x="0" y="836712"/>
            <a:ext cx="4067944" cy="0"/>
          </a:xfrm>
          <a:prstGeom prst="line">
            <a:avLst/>
          </a:prstGeom>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1928794" y="1785926"/>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资助形式</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21" name="TextBox 20"/>
          <p:cNvSpPr txBox="1"/>
          <p:nvPr/>
        </p:nvSpPr>
        <p:spPr>
          <a:xfrm flipH="1">
            <a:off x="4286248" y="1785926"/>
            <a:ext cx="3214710"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6" name="TextBox 15"/>
          <p:cNvSpPr txBox="1"/>
          <p:nvPr/>
        </p:nvSpPr>
        <p:spPr>
          <a:xfrm flipH="1">
            <a:off x="4286248" y="2857496"/>
            <a:ext cx="3214710"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7" name="TextBox 16"/>
          <p:cNvSpPr txBox="1"/>
          <p:nvPr/>
        </p:nvSpPr>
        <p:spPr>
          <a:xfrm flipH="1">
            <a:off x="1928794" y="2857496"/>
            <a:ext cx="1714512"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项目类型</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23" name="TextBox 22"/>
          <p:cNvSpPr txBox="1"/>
          <p:nvPr/>
        </p:nvSpPr>
        <p:spPr>
          <a:xfrm>
            <a:off x="285720" y="3714753"/>
            <a:ext cx="8715436" cy="2676525"/>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提示：资助形式：重点项目、一般项目、基地项目；</a:t>
            </a:r>
            <a:endPar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endParaRPr>
          </a:p>
          <a:p>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       </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项目类型：重点项目（</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1.</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社科普及宣传周启动仪式；</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2.</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大型社科普及活动；</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3.</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社科普及主题系列讲座；</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4.</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社科普及专题出版读物）；一般项目和基地项目（</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1.</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社科普及特色活动；</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2.</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社科普及品牌讲坛；</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3.</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社科普及载体创新；</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4.</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社科普及创意产品）。</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r>
              <a:rPr lang="zh-CN" altLang="en-US" sz="2800" b="1" dirty="0" smtClean="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项目简介</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cxnSp>
        <p:nvCxnSpPr>
          <p:cNvPr id="10" name="直接连接符 9"/>
          <p:cNvCxnSpPr/>
          <p:nvPr/>
        </p:nvCxnSpPr>
        <p:spPr>
          <a:xfrm>
            <a:off x="0" y="836712"/>
            <a:ext cx="4067944"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928794" y="1428736"/>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策划目的</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4" name="TextBox 13"/>
          <p:cNvSpPr txBox="1"/>
          <p:nvPr/>
        </p:nvSpPr>
        <p:spPr>
          <a:xfrm>
            <a:off x="1214414" y="2428868"/>
            <a:ext cx="6929486"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r>
              <a:rPr lang="zh-CN" altLang="en-US" sz="2800" b="1" dirty="0" smtClean="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项目实施</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cxnSp>
        <p:nvCxnSpPr>
          <p:cNvPr id="10" name="直接连接符 9"/>
          <p:cNvCxnSpPr/>
          <p:nvPr/>
        </p:nvCxnSpPr>
        <p:spPr>
          <a:xfrm>
            <a:off x="0" y="836712"/>
            <a:ext cx="4067944"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928794" y="1428736"/>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项目描述</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4" name="TextBox 13"/>
          <p:cNvSpPr txBox="1"/>
          <p:nvPr/>
        </p:nvSpPr>
        <p:spPr>
          <a:xfrm>
            <a:off x="1214414" y="2143116"/>
            <a:ext cx="6929486" cy="353943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提示</a:t>
            </a:r>
            <a:endPar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endParaRPr>
          </a:p>
          <a:p>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     </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重点项目：</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1.</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宣传周启动仪式应体现地方党委政府部门的参与和社科普及资源的集中展示；</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2.</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大型科普活动应体现形式载体多元与内容的互动性；</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3.</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系列讲座应体现社科普及宣传周主题，契合年度重大内容和专题，呈现讲座实况；</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4.</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专题读物应展示选题意义和图文并茂的形式，</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r>
              <a:rPr lang="zh-CN" altLang="en-US" sz="2800" b="1" dirty="0" smtClean="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项目实施</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cxnSp>
        <p:nvCxnSpPr>
          <p:cNvPr id="10" name="直接连接符 9"/>
          <p:cNvCxnSpPr/>
          <p:nvPr/>
        </p:nvCxnSpPr>
        <p:spPr>
          <a:xfrm>
            <a:off x="0" y="836712"/>
            <a:ext cx="4067944"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928794" y="1428736"/>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项目描述</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4" name="TextBox 13"/>
          <p:cNvSpPr txBox="1"/>
          <p:nvPr/>
        </p:nvSpPr>
        <p:spPr>
          <a:xfrm>
            <a:off x="1214414" y="2143116"/>
            <a:ext cx="6929486" cy="310769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提示</a:t>
            </a:r>
            <a:endPar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endParaRPr>
          </a:p>
          <a:p>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     </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一般项目和基地项目：</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1.</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特色活动应突出展现活动风格和成效；</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2.</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品牌讲坛应体现受众人群和内容的多样性；</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3.</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载体创新应体现活动平台创新性的发展，创造性的转化；</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4.</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创意产品应展示产品的设计理念与人文社科的相融性。</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r>
              <a:rPr lang="zh-CN" altLang="en-US" sz="2800" b="1" dirty="0" smtClean="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项目实施</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cxnSp>
        <p:nvCxnSpPr>
          <p:cNvPr id="10" name="直接连接符 9"/>
          <p:cNvCxnSpPr/>
          <p:nvPr/>
        </p:nvCxnSpPr>
        <p:spPr>
          <a:xfrm>
            <a:off x="0" y="836712"/>
            <a:ext cx="4067944"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928794" y="1428736"/>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项目图片</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4" name="TextBox 13"/>
          <p:cNvSpPr txBox="1"/>
          <p:nvPr/>
        </p:nvSpPr>
        <p:spPr>
          <a:xfrm>
            <a:off x="1214414" y="2143116"/>
            <a:ext cx="6929486" cy="954107"/>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提示</a:t>
            </a:r>
            <a:endPar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endParaRPr>
          </a:p>
          <a:p>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     </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活动图片不超过</a:t>
            </a:r>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5</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张，附简要介绍。</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pic>
        <p:nvPicPr>
          <p:cNvPr id="5" name="图片 4" descr="背景2.jpg"/>
          <p:cNvPicPr>
            <a:picLocks noChangeAspect="1"/>
          </p:cNvPicPr>
          <p:nvPr/>
        </p:nvPicPr>
        <p:blipFill>
          <a:blip r:embed="rId1" cstate="print"/>
          <a:stretch>
            <a:fillRect/>
          </a:stretch>
        </p:blipFill>
        <p:spPr>
          <a:xfrm>
            <a:off x="0" y="0"/>
            <a:ext cx="9144000" cy="6858000"/>
          </a:xfrm>
          <a:prstGeom prst="rect">
            <a:avLst/>
          </a:prstGeom>
        </p:spPr>
      </p:pic>
      <p:sp>
        <p:nvSpPr>
          <p:cNvPr id="6" name="矩形 5"/>
          <p:cNvSpPr/>
          <p:nvPr/>
        </p:nvSpPr>
        <p:spPr>
          <a:xfrm>
            <a:off x="0" y="1"/>
            <a:ext cx="1835696" cy="799258"/>
          </a:xfrm>
          <a:prstGeom prst="rect">
            <a:avLst/>
          </a:prstGeom>
        </p:spPr>
        <p:txBody>
          <a:bodyPr wrap="square">
            <a:spAutoFit/>
          </a:bodyPr>
          <a:lstStyle/>
          <a:p>
            <a:pPr lvl="0" fontAlgn="base">
              <a:lnSpc>
                <a:spcPct val="200000"/>
              </a:lnSpc>
              <a:spcBef>
                <a:spcPct val="0"/>
              </a:spcBef>
              <a:spcAft>
                <a:spcPct val="0"/>
              </a:spcAft>
            </a:pPr>
            <a:r>
              <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 </a:t>
            </a:r>
            <a:r>
              <a:rPr lang="zh-CN" altLang="en-US" sz="2800" b="1" dirty="0" smtClean="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rPr>
              <a:t>项目实施</a:t>
            </a:r>
            <a:endParaRPr lang="zh-CN" altLang="en-US" sz="2800" b="1" dirty="0">
              <a:solidFill>
                <a:schemeClr val="tx2">
                  <a:lumMod val="60000"/>
                  <a:lumOff val="40000"/>
                </a:schemeClr>
              </a:solidFill>
              <a:latin typeface="叶根友毛笔行书2.0版" pitchFamily="2" charset="-122"/>
              <a:ea typeface="叶根友毛笔行书2.0版" pitchFamily="2" charset="-122"/>
              <a:cs typeface="宋体" panose="02010600030101010101" pitchFamily="2" charset="-122"/>
            </a:endParaRPr>
          </a:p>
        </p:txBody>
      </p:sp>
      <p:cxnSp>
        <p:nvCxnSpPr>
          <p:cNvPr id="10" name="直接连接符 9"/>
          <p:cNvCxnSpPr/>
          <p:nvPr/>
        </p:nvCxnSpPr>
        <p:spPr>
          <a:xfrm>
            <a:off x="0" y="836712"/>
            <a:ext cx="4067944"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928794" y="1428736"/>
            <a:ext cx="1656184" cy="523220"/>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媒体报道</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
        <p:nvSpPr>
          <p:cNvPr id="14" name="TextBox 13"/>
          <p:cNvSpPr txBox="1"/>
          <p:nvPr/>
        </p:nvSpPr>
        <p:spPr>
          <a:xfrm>
            <a:off x="1214414" y="2143116"/>
            <a:ext cx="6929486" cy="954107"/>
          </a:xfrm>
          <a:prstGeom prst="rect">
            <a:avLst/>
          </a:prstGeom>
        </p:spPr>
        <p:style>
          <a:lnRef idx="2">
            <a:schemeClr val="accent1"/>
          </a:lnRef>
          <a:fillRef idx="1">
            <a:schemeClr val="lt1"/>
          </a:fillRef>
          <a:effectRef idx="0">
            <a:schemeClr val="accent1"/>
          </a:effectRef>
          <a:fontRef idx="minor">
            <a:schemeClr val="dk1"/>
          </a:fontRef>
        </p:style>
        <p:txBody>
          <a:bodyPr vert="horz" wrap="square" rtlCol="0">
            <a:spAutoFit/>
          </a:bodyPr>
          <a:lstStyle/>
          <a:p>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提示</a:t>
            </a:r>
            <a:endPar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endParaRPr>
          </a:p>
          <a:p>
            <a:r>
              <a:rPr lang="en-US" altLang="zh-CN"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     </a:t>
            </a:r>
            <a:r>
              <a:rPr lang="zh-CN" altLang="en-US" sz="2800" dirty="0" smtClean="0">
                <a:ln>
                  <a:solidFill>
                    <a:schemeClr val="tx2">
                      <a:lumMod val="60000"/>
                      <a:lumOff val="40000"/>
                    </a:schemeClr>
                  </a:solidFill>
                </a:ln>
                <a:latin typeface="方正仿宋_GBK" panose="03000509000000000000" pitchFamily="65" charset="-122"/>
                <a:ea typeface="方正仿宋_GBK" panose="03000509000000000000" pitchFamily="65" charset="-122"/>
              </a:rPr>
              <a:t>选取最有代表性的宣传报道。</a:t>
            </a:r>
            <a:endParaRPr lang="zh-CN" altLang="en-US" sz="2800" dirty="0">
              <a:ln>
                <a:solidFill>
                  <a:schemeClr val="tx2">
                    <a:lumMod val="60000"/>
                    <a:lumOff val="40000"/>
                  </a:schemeClr>
                </a:solidFill>
              </a:ln>
              <a:latin typeface="方正仿宋_GBK" panose="03000509000000000000" pitchFamily="65" charset="-122"/>
              <a:ea typeface="方正仿宋_GBK" panose="03000509000000000000" pitchFamily="65"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782</Words>
  <Application>WPS 演示</Application>
  <PresentationFormat>全屏显示(4:3)</PresentationFormat>
  <Paragraphs>94</Paragraphs>
  <Slides>12</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12</vt:i4>
      </vt:variant>
    </vt:vector>
  </HeadingPairs>
  <TitlesOfParts>
    <vt:vector size="28" baseType="lpstr">
      <vt:lpstr>Arial</vt:lpstr>
      <vt:lpstr>宋体</vt:lpstr>
      <vt:lpstr>Wingdings</vt:lpstr>
      <vt:lpstr>微软雅黑</vt:lpstr>
      <vt:lpstr>Calibri</vt:lpstr>
      <vt:lpstr>黑体</vt:lpstr>
      <vt:lpstr>Impact</vt:lpstr>
      <vt:lpstr>李旭科书法</vt:lpstr>
      <vt:lpstr>Arial</vt:lpstr>
      <vt:lpstr>腾祥铁山楷书简</vt:lpstr>
      <vt:lpstr>叶根友毛笔行书2.0版</vt:lpstr>
      <vt:lpstr>方正仿宋_GBK</vt:lpstr>
      <vt:lpstr>方正大黑简体</vt:lpstr>
      <vt:lpstr>Arial Unicode MS</vt:lpstr>
      <vt:lpstr>楷体_GB2312</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刘洁</cp:lastModifiedBy>
  <cp:revision>152</cp:revision>
  <dcterms:created xsi:type="dcterms:W3CDTF">2018-11-30T01:34:00Z</dcterms:created>
  <dcterms:modified xsi:type="dcterms:W3CDTF">2020-02-13T05:06:01Z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2052-11.1.0.9440</vt:lpwstr>
  </property>
</Properties>
</file>